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287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6FA2"/>
    <a:srgbClr val="00EAE7"/>
    <a:srgbClr val="70ECF7"/>
    <a:srgbClr val="005857"/>
    <a:srgbClr val="00DEDC"/>
    <a:srgbClr val="007776"/>
    <a:srgbClr val="1F94DC"/>
    <a:srgbClr val="1F8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028" y="-354"/>
      </p:cViewPr>
      <p:guideLst>
        <p:guide orient="horz" pos="1856"/>
        <p:guide pos="44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2A6B0548-6A10-4E8C-A8E4-C870E462A7A2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3B96CCB9-1EC0-4A0B-99D3-62093BDA5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CA341F55-1ED9-4E92-847E-1A51825DC1D6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3B397B01-AEDA-4D3B-9057-DD3E659AE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FBCA5319-69A4-4539-967E-6F4BB9453DF7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D93566C1-593C-4E8A-814B-09B9D9B17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777BA8A1-9802-4081-A4CA-26F7D28CE3F4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876ADCF9-D747-4D59-B580-23A7B09C09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CCCB64F1-2804-499D-B612-3C26655A6630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4A651289-24CC-449E-A0D5-761F3F1AB4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FFF00414-090D-4C76-9973-F26BE99DCB21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F02D64C7-03E6-4110-97D5-4599297059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F27785D5-0FC0-45A3-9A7B-725F2E249BD9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1C628C89-C9F8-4CC5-8E71-CC5FF588C5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9BC8D3FA-2424-4362-8C99-32D893108C21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78E11894-E7EF-412A-9215-2A4C2D75C5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699115B9-BFE5-4A56-BC53-464541007EBB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9BBD5684-DE3E-4D86-A33F-20C46F84A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C8FED034-DBDE-46C2-BDF4-00BB457C51FB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9AE7C51C-210C-4630-A32F-971965E2F9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40ACAD37-F75D-495F-A43C-4BC7A61A1EFC}" type="datetime1">
              <a:rPr lang="en-US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A6B58D08-2CD8-423F-99D0-02C7DE91CD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4476744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224212" y="258763"/>
            <a:ext cx="2590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+mj-lt"/>
                <a:ea typeface="ＭＳ Ｐゴシック" pitchFamily="-105" charset="-128"/>
                <a:cs typeface="ＭＳ Ｐゴシック" pitchFamily="-105" charset="-128"/>
              </a:rPr>
              <a:t>Office of Disability Rights</a:t>
            </a:r>
            <a:endParaRPr lang="en-US" dirty="0">
              <a:latin typeface="+mj-lt"/>
              <a:ea typeface="ＭＳ Ｐゴシック" pitchFamily="-105" charset="-128"/>
              <a:cs typeface="ＭＳ Ｐゴシック" pitchFamily="-105" charset="-128"/>
            </a:endParaRPr>
          </a:p>
        </p:txBody>
      </p:sp>
      <p:grpSp>
        <p:nvGrpSpPr>
          <p:cNvPr id="21521" name="Group 62"/>
          <p:cNvGrpSpPr>
            <a:grpSpLocks/>
          </p:cNvGrpSpPr>
          <p:nvPr/>
        </p:nvGrpSpPr>
        <p:grpSpPr bwMode="auto">
          <a:xfrm>
            <a:off x="4665663" y="3752850"/>
            <a:ext cx="4165600" cy="1268413"/>
            <a:chOff x="6821488" y="3752850"/>
            <a:chExt cx="2009775" cy="1268413"/>
          </a:xfrm>
        </p:grpSpPr>
        <p:sp>
          <p:nvSpPr>
            <p:cNvPr id="49" name="Cube 48"/>
            <p:cNvSpPr>
              <a:spLocks noChangeArrowheads="1"/>
            </p:cNvSpPr>
            <p:nvPr/>
          </p:nvSpPr>
          <p:spPr bwMode="auto">
            <a:xfrm flipH="1">
              <a:off x="6821488" y="3998913"/>
              <a:ext cx="2009775" cy="1022350"/>
            </a:xfrm>
            <a:prstGeom prst="cube">
              <a:avLst>
                <a:gd name="adj" fmla="val 11616"/>
              </a:avLst>
            </a:prstGeom>
            <a:gradFill rotWithShape="1">
              <a:gsLst>
                <a:gs pos="0">
                  <a:srgbClr val="7F7F7F"/>
                </a:gs>
                <a:gs pos="30000">
                  <a:srgbClr val="F2F2F2"/>
                </a:gs>
                <a:gs pos="100000">
                  <a:srgbClr val="FFFFFF"/>
                </a:gs>
              </a:gsLst>
              <a:lin ang="5400000"/>
            </a:gradFill>
            <a:ln w="9525">
              <a:solidFill>
                <a:srgbClr val="7F7F7F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0" name="Cube 49"/>
            <p:cNvSpPr>
              <a:spLocks noChangeArrowheads="1"/>
            </p:cNvSpPr>
            <p:nvPr/>
          </p:nvSpPr>
          <p:spPr bwMode="auto">
            <a:xfrm flipH="1">
              <a:off x="6821488" y="3752850"/>
              <a:ext cx="2009775" cy="374650"/>
            </a:xfrm>
            <a:prstGeom prst="cube">
              <a:avLst>
                <a:gd name="adj" fmla="val 34384"/>
              </a:avLst>
            </a:prstGeom>
            <a:gradFill rotWithShape="1">
              <a:gsLst>
                <a:gs pos="0">
                  <a:srgbClr val="005857"/>
                </a:gs>
                <a:gs pos="50000">
                  <a:srgbClr val="00DEDC"/>
                </a:gs>
                <a:gs pos="100000">
                  <a:srgbClr val="005857"/>
                </a:gs>
              </a:gsLst>
              <a:lin ang="5400000"/>
            </a:gradFill>
            <a:ln w="9525">
              <a:solidFill>
                <a:srgbClr val="009593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1522" name="Group 68"/>
          <p:cNvGrpSpPr>
            <a:grpSpLocks/>
          </p:cNvGrpSpPr>
          <p:nvPr/>
        </p:nvGrpSpPr>
        <p:grpSpPr bwMode="auto">
          <a:xfrm>
            <a:off x="2686050" y="2330450"/>
            <a:ext cx="1200150" cy="835819"/>
            <a:chOff x="354013" y="2330450"/>
            <a:chExt cx="2009775" cy="1268413"/>
          </a:xfrm>
        </p:grpSpPr>
        <p:sp>
          <p:nvSpPr>
            <p:cNvPr id="53" name="Cube 52"/>
            <p:cNvSpPr>
              <a:spLocks noChangeArrowheads="1"/>
            </p:cNvSpPr>
            <p:nvPr/>
          </p:nvSpPr>
          <p:spPr bwMode="auto">
            <a:xfrm flipH="1">
              <a:off x="354013" y="2576513"/>
              <a:ext cx="2009775" cy="1022350"/>
            </a:xfrm>
            <a:prstGeom prst="cube">
              <a:avLst>
                <a:gd name="adj" fmla="val 11616"/>
              </a:avLst>
            </a:prstGeom>
            <a:gradFill rotWithShape="1">
              <a:gsLst>
                <a:gs pos="0">
                  <a:srgbClr val="7F7F7F"/>
                </a:gs>
                <a:gs pos="30000">
                  <a:srgbClr val="F2F2F2"/>
                </a:gs>
                <a:gs pos="100000">
                  <a:srgbClr val="FFFFFF"/>
                </a:gs>
              </a:gsLst>
              <a:lin ang="5400000"/>
            </a:gradFill>
            <a:ln w="9525">
              <a:solidFill>
                <a:srgbClr val="7F7F7F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4" name="Cube 53"/>
            <p:cNvSpPr>
              <a:spLocks noChangeArrowheads="1"/>
            </p:cNvSpPr>
            <p:nvPr/>
          </p:nvSpPr>
          <p:spPr bwMode="auto">
            <a:xfrm flipH="1">
              <a:off x="354013" y="2330450"/>
              <a:ext cx="2009775" cy="374650"/>
            </a:xfrm>
            <a:prstGeom prst="cube">
              <a:avLst>
                <a:gd name="adj" fmla="val 34384"/>
              </a:avLst>
            </a:prstGeom>
            <a:gradFill rotWithShape="1">
              <a:gsLst>
                <a:gs pos="0">
                  <a:srgbClr val="002060"/>
                </a:gs>
                <a:gs pos="50000">
                  <a:srgbClr val="70ECF7"/>
                </a:gs>
                <a:gs pos="100000">
                  <a:srgbClr val="002060"/>
                </a:gs>
              </a:gsLst>
              <a:lin ang="5400000"/>
            </a:gradFill>
            <a:ln w="9525">
              <a:solidFill>
                <a:srgbClr val="2856BF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1523" name="Group 67"/>
          <p:cNvGrpSpPr>
            <a:grpSpLocks/>
          </p:cNvGrpSpPr>
          <p:nvPr/>
        </p:nvGrpSpPr>
        <p:grpSpPr bwMode="auto">
          <a:xfrm>
            <a:off x="4112419" y="2336888"/>
            <a:ext cx="1142207" cy="829381"/>
            <a:chOff x="2509838" y="2330450"/>
            <a:chExt cx="2009775" cy="1268413"/>
          </a:xfrm>
        </p:grpSpPr>
        <p:sp>
          <p:nvSpPr>
            <p:cNvPr id="57" name="Cube 56"/>
            <p:cNvSpPr>
              <a:spLocks noChangeArrowheads="1"/>
            </p:cNvSpPr>
            <p:nvPr/>
          </p:nvSpPr>
          <p:spPr bwMode="auto">
            <a:xfrm flipH="1">
              <a:off x="2509838" y="2576513"/>
              <a:ext cx="2009775" cy="1022350"/>
            </a:xfrm>
            <a:prstGeom prst="cube">
              <a:avLst>
                <a:gd name="adj" fmla="val 11616"/>
              </a:avLst>
            </a:prstGeom>
            <a:gradFill rotWithShape="1">
              <a:gsLst>
                <a:gs pos="0">
                  <a:srgbClr val="7F7F7F"/>
                </a:gs>
                <a:gs pos="30000">
                  <a:srgbClr val="F2F2F2"/>
                </a:gs>
                <a:gs pos="100000">
                  <a:srgbClr val="FFFFFF"/>
                </a:gs>
              </a:gsLst>
              <a:lin ang="5400000"/>
            </a:gradFill>
            <a:ln w="9525">
              <a:solidFill>
                <a:srgbClr val="7F7F7F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8" name="Cube 57"/>
            <p:cNvSpPr>
              <a:spLocks noChangeArrowheads="1"/>
            </p:cNvSpPr>
            <p:nvPr/>
          </p:nvSpPr>
          <p:spPr bwMode="auto">
            <a:xfrm flipH="1">
              <a:off x="2509838" y="2330450"/>
              <a:ext cx="2009775" cy="374650"/>
            </a:xfrm>
            <a:prstGeom prst="cube">
              <a:avLst>
                <a:gd name="adj" fmla="val 34384"/>
              </a:avLst>
            </a:prstGeom>
            <a:gradFill rotWithShape="1">
              <a:gsLst>
                <a:gs pos="0">
                  <a:srgbClr val="002060"/>
                </a:gs>
                <a:gs pos="50000">
                  <a:srgbClr val="70ECF7"/>
                </a:gs>
                <a:gs pos="100000">
                  <a:srgbClr val="002060"/>
                </a:gs>
              </a:gsLst>
              <a:lin ang="5400000"/>
            </a:gradFill>
            <a:ln w="9525">
              <a:solidFill>
                <a:srgbClr val="2856BF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1524" name="Group 66"/>
          <p:cNvGrpSpPr>
            <a:grpSpLocks/>
          </p:cNvGrpSpPr>
          <p:nvPr/>
        </p:nvGrpSpPr>
        <p:grpSpPr bwMode="auto">
          <a:xfrm>
            <a:off x="5467350" y="2330450"/>
            <a:ext cx="1208088" cy="835819"/>
            <a:chOff x="4665663" y="2330450"/>
            <a:chExt cx="2009775" cy="1268413"/>
          </a:xfrm>
        </p:grpSpPr>
        <p:sp>
          <p:nvSpPr>
            <p:cNvPr id="61" name="Cube 60"/>
            <p:cNvSpPr>
              <a:spLocks noChangeArrowheads="1"/>
            </p:cNvSpPr>
            <p:nvPr/>
          </p:nvSpPr>
          <p:spPr bwMode="auto">
            <a:xfrm flipH="1">
              <a:off x="4665663" y="2576513"/>
              <a:ext cx="2009775" cy="1022350"/>
            </a:xfrm>
            <a:prstGeom prst="cube">
              <a:avLst>
                <a:gd name="adj" fmla="val 11616"/>
              </a:avLst>
            </a:prstGeom>
            <a:gradFill rotWithShape="1">
              <a:gsLst>
                <a:gs pos="0">
                  <a:srgbClr val="7F7F7F"/>
                </a:gs>
                <a:gs pos="30000">
                  <a:srgbClr val="F2F2F2"/>
                </a:gs>
                <a:gs pos="100000">
                  <a:srgbClr val="FFFFFF"/>
                </a:gs>
              </a:gsLst>
              <a:lin ang="5400000"/>
            </a:gradFill>
            <a:ln w="9525">
              <a:solidFill>
                <a:srgbClr val="7F7F7F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2" name="Cube 61"/>
            <p:cNvSpPr>
              <a:spLocks noChangeArrowheads="1"/>
            </p:cNvSpPr>
            <p:nvPr/>
          </p:nvSpPr>
          <p:spPr bwMode="auto">
            <a:xfrm flipH="1">
              <a:off x="4665663" y="2330450"/>
              <a:ext cx="2009775" cy="374650"/>
            </a:xfrm>
            <a:prstGeom prst="cube">
              <a:avLst>
                <a:gd name="adj" fmla="val 34384"/>
              </a:avLst>
            </a:prstGeom>
            <a:gradFill rotWithShape="1">
              <a:gsLst>
                <a:gs pos="0">
                  <a:srgbClr val="002060"/>
                </a:gs>
                <a:gs pos="50000">
                  <a:srgbClr val="70ECF7"/>
                </a:gs>
                <a:gs pos="100000">
                  <a:srgbClr val="002060"/>
                </a:gs>
              </a:gsLst>
              <a:lin ang="5400000"/>
            </a:gradFill>
            <a:ln w="9525">
              <a:solidFill>
                <a:srgbClr val="2856BF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1525" name="Group 63"/>
          <p:cNvGrpSpPr>
            <a:grpSpLocks/>
          </p:cNvGrpSpPr>
          <p:nvPr/>
        </p:nvGrpSpPr>
        <p:grpSpPr bwMode="auto">
          <a:xfrm>
            <a:off x="6821489" y="2330450"/>
            <a:ext cx="1077912" cy="835819"/>
            <a:chOff x="6821488" y="2330450"/>
            <a:chExt cx="2009775" cy="1268413"/>
          </a:xfrm>
        </p:grpSpPr>
        <p:sp>
          <p:nvSpPr>
            <p:cNvPr id="65" name="Cube 64"/>
            <p:cNvSpPr>
              <a:spLocks noChangeArrowheads="1"/>
            </p:cNvSpPr>
            <p:nvPr/>
          </p:nvSpPr>
          <p:spPr bwMode="auto">
            <a:xfrm flipH="1">
              <a:off x="6821488" y="2576513"/>
              <a:ext cx="2009775" cy="1022350"/>
            </a:xfrm>
            <a:prstGeom prst="cube">
              <a:avLst>
                <a:gd name="adj" fmla="val 11616"/>
              </a:avLst>
            </a:prstGeom>
            <a:gradFill rotWithShape="1">
              <a:gsLst>
                <a:gs pos="0">
                  <a:srgbClr val="7F7F7F"/>
                </a:gs>
                <a:gs pos="30000">
                  <a:srgbClr val="F2F2F2"/>
                </a:gs>
                <a:gs pos="100000">
                  <a:srgbClr val="FFFFFF"/>
                </a:gs>
              </a:gsLst>
              <a:lin ang="5400000"/>
            </a:gradFill>
            <a:ln w="9525">
              <a:solidFill>
                <a:srgbClr val="7F7F7F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6" name="Cube 65"/>
            <p:cNvSpPr>
              <a:spLocks noChangeArrowheads="1"/>
            </p:cNvSpPr>
            <p:nvPr/>
          </p:nvSpPr>
          <p:spPr bwMode="auto">
            <a:xfrm flipH="1">
              <a:off x="6821488" y="2330450"/>
              <a:ext cx="2009775" cy="374650"/>
            </a:xfrm>
            <a:prstGeom prst="cube">
              <a:avLst>
                <a:gd name="adj" fmla="val 34384"/>
              </a:avLst>
            </a:prstGeom>
            <a:gradFill rotWithShape="1">
              <a:gsLst>
                <a:gs pos="0">
                  <a:srgbClr val="002060"/>
                </a:gs>
                <a:gs pos="50000">
                  <a:srgbClr val="70ECF7"/>
                </a:gs>
                <a:gs pos="100000">
                  <a:srgbClr val="002060"/>
                </a:gs>
              </a:gsLst>
              <a:lin ang="5400000"/>
            </a:gradFill>
            <a:ln w="9525">
              <a:solidFill>
                <a:srgbClr val="2856BF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1526" name="Group 73"/>
          <p:cNvGrpSpPr>
            <a:grpSpLocks/>
          </p:cNvGrpSpPr>
          <p:nvPr/>
        </p:nvGrpSpPr>
        <p:grpSpPr bwMode="auto">
          <a:xfrm>
            <a:off x="2509838" y="869950"/>
            <a:ext cx="4165600" cy="1268413"/>
            <a:chOff x="4665663" y="5180013"/>
            <a:chExt cx="2009775" cy="1268412"/>
          </a:xfrm>
        </p:grpSpPr>
        <p:sp>
          <p:nvSpPr>
            <p:cNvPr id="75" name="Cube 74"/>
            <p:cNvSpPr>
              <a:spLocks noChangeArrowheads="1"/>
            </p:cNvSpPr>
            <p:nvPr/>
          </p:nvSpPr>
          <p:spPr bwMode="auto">
            <a:xfrm flipH="1">
              <a:off x="4665663" y="5427663"/>
              <a:ext cx="2009775" cy="1020762"/>
            </a:xfrm>
            <a:prstGeom prst="cube">
              <a:avLst>
                <a:gd name="adj" fmla="val 11616"/>
              </a:avLst>
            </a:prstGeom>
            <a:gradFill rotWithShape="1">
              <a:gsLst>
                <a:gs pos="0">
                  <a:srgbClr val="7F7F7F"/>
                </a:gs>
                <a:gs pos="30000">
                  <a:srgbClr val="F2F2F2"/>
                </a:gs>
                <a:gs pos="100000">
                  <a:srgbClr val="FFFFFF"/>
                </a:gs>
              </a:gsLst>
              <a:lin ang="5400000"/>
            </a:gradFill>
            <a:ln w="9525">
              <a:solidFill>
                <a:srgbClr val="7F7F7F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6" name="Cube 75"/>
            <p:cNvSpPr>
              <a:spLocks noChangeArrowheads="1"/>
            </p:cNvSpPr>
            <p:nvPr/>
          </p:nvSpPr>
          <p:spPr bwMode="auto">
            <a:xfrm flipH="1">
              <a:off x="4665663" y="5180013"/>
              <a:ext cx="2009775" cy="374650"/>
            </a:xfrm>
            <a:prstGeom prst="cube">
              <a:avLst>
                <a:gd name="adj" fmla="val 34384"/>
              </a:avLst>
            </a:prstGeom>
            <a:gradFill rotWithShape="1">
              <a:gsLst>
                <a:gs pos="0">
                  <a:srgbClr val="7F7F7F"/>
                </a:gs>
                <a:gs pos="50000">
                  <a:srgbClr val="BFBFBF"/>
                </a:gs>
                <a:gs pos="100000">
                  <a:srgbClr val="404040"/>
                </a:gs>
              </a:gsLst>
              <a:lin ang="5400000"/>
            </a:gradFill>
            <a:ln w="9525">
              <a:solidFill>
                <a:srgbClr val="404040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1527" name="Text Box 17"/>
          <p:cNvSpPr txBox="1">
            <a:spLocks noChangeArrowheads="1"/>
          </p:cNvSpPr>
          <p:nvPr/>
        </p:nvSpPr>
        <p:spPr bwMode="auto">
          <a:xfrm>
            <a:off x="2770189" y="2538412"/>
            <a:ext cx="1116012" cy="627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801688">
              <a:spcBef>
                <a:spcPct val="20000"/>
              </a:spcBef>
            </a:pPr>
            <a:r>
              <a:rPr lang="en-US" sz="10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ADA Compliance Specialist –</a:t>
            </a:r>
          </a:p>
          <a:p>
            <a:pPr defTabSz="801688">
              <a:spcBef>
                <a:spcPct val="20000"/>
              </a:spcBef>
            </a:pPr>
            <a:r>
              <a:rPr lang="en-US" sz="10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Human Services</a:t>
            </a:r>
            <a:endParaRPr lang="en-US" sz="1000" dirty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</p:txBody>
      </p:sp>
      <p:sp>
        <p:nvSpPr>
          <p:cNvPr id="21528" name="Text Box 17"/>
          <p:cNvSpPr txBox="1">
            <a:spLocks noChangeArrowheads="1"/>
          </p:cNvSpPr>
          <p:nvPr/>
        </p:nvSpPr>
        <p:spPr bwMode="auto">
          <a:xfrm>
            <a:off x="4179886" y="2577325"/>
            <a:ext cx="1142207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801688">
              <a:spcBef>
                <a:spcPct val="20000"/>
              </a:spcBef>
            </a:pPr>
            <a:r>
              <a:rPr lang="en-US" sz="1000" dirty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ADA Compliance Specialist – </a:t>
            </a:r>
            <a:endParaRPr lang="en-US" sz="1000" dirty="0" smtClean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  <a:p>
            <a:pPr defTabSz="801688">
              <a:spcBef>
                <a:spcPct val="20000"/>
              </a:spcBef>
            </a:pPr>
            <a:r>
              <a:rPr lang="en-US" sz="10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Public Works</a:t>
            </a:r>
            <a:endParaRPr lang="en-US" sz="1000" dirty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</p:txBody>
      </p:sp>
      <p:sp>
        <p:nvSpPr>
          <p:cNvPr id="21529" name="Text Box 17"/>
          <p:cNvSpPr txBox="1">
            <a:spLocks noChangeArrowheads="1"/>
          </p:cNvSpPr>
          <p:nvPr/>
        </p:nvSpPr>
        <p:spPr bwMode="auto">
          <a:xfrm>
            <a:off x="5440362" y="2538412"/>
            <a:ext cx="126206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801688">
              <a:spcBef>
                <a:spcPct val="20000"/>
              </a:spcBef>
            </a:pPr>
            <a:r>
              <a:rPr lang="en-US" sz="1000" dirty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ADA Compliance Specialist – </a:t>
            </a:r>
            <a:endParaRPr lang="en-US" sz="1000" dirty="0" smtClean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  <a:p>
            <a:pPr algn="ctr" defTabSz="801688">
              <a:spcBef>
                <a:spcPct val="20000"/>
              </a:spcBef>
            </a:pPr>
            <a:r>
              <a:rPr lang="en-US" sz="10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Employment</a:t>
            </a:r>
            <a:endParaRPr lang="en-US" sz="1000" dirty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</p:txBody>
      </p:sp>
      <p:sp>
        <p:nvSpPr>
          <p:cNvPr id="21530" name="Text Box 17"/>
          <p:cNvSpPr txBox="1">
            <a:spLocks noChangeArrowheads="1"/>
          </p:cNvSpPr>
          <p:nvPr/>
        </p:nvSpPr>
        <p:spPr bwMode="auto">
          <a:xfrm>
            <a:off x="6696076" y="2492593"/>
            <a:ext cx="1447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801688">
              <a:spcBef>
                <a:spcPct val="20000"/>
              </a:spcBef>
            </a:pPr>
            <a:endParaRPr lang="en-US" sz="1100" dirty="0" smtClean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  <a:p>
            <a:pPr algn="ctr" defTabSz="801688">
              <a:spcBef>
                <a:spcPct val="20000"/>
              </a:spcBef>
            </a:pPr>
            <a:r>
              <a:rPr lang="en-US" sz="11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Architect</a:t>
            </a:r>
            <a:endParaRPr lang="en-US" sz="1100" dirty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</p:txBody>
      </p:sp>
      <p:sp>
        <p:nvSpPr>
          <p:cNvPr id="21532" name="Text Box 17"/>
          <p:cNvSpPr txBox="1">
            <a:spLocks noChangeArrowheads="1"/>
          </p:cNvSpPr>
          <p:nvPr/>
        </p:nvSpPr>
        <p:spPr bwMode="auto">
          <a:xfrm>
            <a:off x="5327650" y="4311650"/>
            <a:ext cx="3000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801688">
              <a:spcBef>
                <a:spcPct val="20000"/>
              </a:spcBef>
            </a:pPr>
            <a:r>
              <a:rPr lang="en-US" sz="14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Developmental Disabilities Council</a:t>
            </a:r>
          </a:p>
          <a:p>
            <a:pPr algn="ctr" defTabSz="801688">
              <a:spcBef>
                <a:spcPct val="20000"/>
              </a:spcBef>
            </a:pPr>
            <a:r>
              <a:rPr lang="en-US" sz="12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3 Staff Positions</a:t>
            </a:r>
            <a:endParaRPr lang="en-US" sz="1200" dirty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</p:txBody>
      </p:sp>
      <p:sp>
        <p:nvSpPr>
          <p:cNvPr id="21536" name="Text Box 17"/>
          <p:cNvSpPr txBox="1">
            <a:spLocks noChangeArrowheads="1"/>
          </p:cNvSpPr>
          <p:nvPr/>
        </p:nvSpPr>
        <p:spPr bwMode="auto">
          <a:xfrm>
            <a:off x="3019425" y="1492250"/>
            <a:ext cx="3000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801688">
              <a:spcBef>
                <a:spcPct val="20000"/>
              </a:spcBef>
            </a:pPr>
            <a:r>
              <a:rPr lang="en-US" sz="14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Director</a:t>
            </a:r>
            <a:endParaRPr lang="en-US" sz="1400" dirty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117" y="2340857"/>
            <a:ext cx="1169989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Text Box 17"/>
          <p:cNvSpPr txBox="1">
            <a:spLocks noChangeArrowheads="1"/>
          </p:cNvSpPr>
          <p:nvPr/>
        </p:nvSpPr>
        <p:spPr bwMode="auto">
          <a:xfrm>
            <a:off x="1402558" y="2732702"/>
            <a:ext cx="1116012" cy="627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801688">
              <a:spcBef>
                <a:spcPct val="20000"/>
              </a:spcBef>
            </a:pPr>
            <a:r>
              <a:rPr lang="en-US" sz="10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Special </a:t>
            </a:r>
            <a:r>
              <a:rPr lang="en-US" sz="1000" dirty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P</a:t>
            </a:r>
            <a:r>
              <a:rPr lang="en-US" sz="10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rojects Coordinator</a:t>
            </a:r>
            <a:endParaRPr lang="en-US" sz="1000" dirty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106" y="3638550"/>
            <a:ext cx="1169989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3602038"/>
            <a:ext cx="1169987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 Box 17"/>
          <p:cNvSpPr txBox="1">
            <a:spLocks noChangeArrowheads="1"/>
          </p:cNvSpPr>
          <p:nvPr/>
        </p:nvSpPr>
        <p:spPr bwMode="auto">
          <a:xfrm>
            <a:off x="995363" y="3855243"/>
            <a:ext cx="126206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801688">
              <a:spcBef>
                <a:spcPct val="20000"/>
              </a:spcBef>
            </a:pPr>
            <a:endParaRPr lang="en-US" sz="1000" dirty="0" smtClean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  <a:p>
            <a:pPr algn="ctr" defTabSz="801688">
              <a:spcBef>
                <a:spcPct val="20000"/>
              </a:spcBef>
            </a:pPr>
            <a:r>
              <a:rPr lang="en-US" sz="10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Special </a:t>
            </a:r>
            <a:r>
              <a:rPr lang="en-US" sz="1000" dirty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Assistant</a:t>
            </a:r>
          </a:p>
        </p:txBody>
      </p:sp>
      <p:sp>
        <p:nvSpPr>
          <p:cNvPr id="68" name="Text Box 17"/>
          <p:cNvSpPr txBox="1">
            <a:spLocks noChangeArrowheads="1"/>
          </p:cNvSpPr>
          <p:nvPr/>
        </p:nvSpPr>
        <p:spPr bwMode="auto">
          <a:xfrm>
            <a:off x="2496344" y="3917155"/>
            <a:ext cx="126206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801688">
              <a:spcBef>
                <a:spcPct val="20000"/>
              </a:spcBef>
            </a:pPr>
            <a:r>
              <a:rPr lang="en-US" sz="10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Administrative Assistant</a:t>
            </a:r>
            <a:endParaRPr lang="en-US" sz="1000" dirty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shop_org_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94FDED1-FA2F-4378-9C4C-4E62A9E8CB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Slideshop_org_chart</Template>
  <TotalTime>26</TotalTime>
  <Words>36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Slideshop_org_chart</vt:lpstr>
      <vt:lpstr>PowerPoint Presentation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ServUS</dc:creator>
  <cp:lastModifiedBy>ServUS</cp:lastModifiedBy>
  <cp:revision>4</cp:revision>
  <dcterms:created xsi:type="dcterms:W3CDTF">2014-07-09T17:44:55Z</dcterms:created>
  <dcterms:modified xsi:type="dcterms:W3CDTF">2014-07-29T20:10:23Z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TC018754789991</vt:lpwstr>
  </property>
</Properties>
</file>